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Poppins" panose="020B0604020202020204" charset="0"/>
      <p:regular r:id="rId17"/>
    </p:embeddedFont>
    <p:embeddedFont>
      <p:font typeface="Tex Gyre Termes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Tex Gyre Termes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720" y="1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19.svg>
</file>

<file path=ppt/media/image2.jpeg>
</file>

<file path=ppt/media/image20.png>
</file>

<file path=ppt/media/image21.jpe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606140" y="-1862781"/>
            <a:ext cx="14099416" cy="1409941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47857" y="4606520"/>
            <a:ext cx="11341595" cy="969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5"/>
              </a:lnSpc>
              <a:spcBef>
                <a:spcPct val="0"/>
              </a:spcBef>
            </a:pPr>
            <a:r>
              <a:rPr lang="en-US" sz="5718">
                <a:solidFill>
                  <a:srgbClr val="051D40"/>
                </a:solidFill>
                <a:latin typeface="Tex Gyre Termes"/>
              </a:rPr>
              <a:t>A SHIP ON A MOONLIT NIGHT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0086446" y="7854659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/>
            </a:stretch>
          </a:blip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0503108" y="3296752"/>
            <a:ext cx="7946309" cy="4557907"/>
            <a:chOff x="0" y="0"/>
            <a:chExt cx="7981950" cy="4578350"/>
          </a:xfrm>
        </p:grpSpPr>
        <p:sp>
          <p:nvSpPr>
            <p:cNvPr id="17" name="Freeform 17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t="-3219" b="-3219"/>
              </a:stretch>
            </a:blipFill>
          </p:spPr>
        </p:sp>
      </p:grpSp>
      <p:sp>
        <p:nvSpPr>
          <p:cNvPr id="22" name="Freeform 22"/>
          <p:cNvSpPr/>
          <p:nvPr/>
        </p:nvSpPr>
        <p:spPr>
          <a:xfrm>
            <a:off x="747857" y="3965235"/>
            <a:ext cx="10406723" cy="2443385"/>
          </a:xfrm>
          <a:custGeom>
            <a:avLst/>
            <a:gdLst/>
            <a:ahLst/>
            <a:cxnLst/>
            <a:rect l="l" t="t" r="r" b="b"/>
            <a:pathLst>
              <a:path w="10406723" h="2443385">
                <a:moveTo>
                  <a:pt x="0" y="0"/>
                </a:moveTo>
                <a:lnTo>
                  <a:pt x="10406723" y="0"/>
                </a:lnTo>
                <a:lnTo>
                  <a:pt x="10406723" y="2443385"/>
                </a:lnTo>
                <a:lnTo>
                  <a:pt x="0" y="24433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-9440" r="-9440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2204" y="7873712"/>
            <a:ext cx="6091289" cy="1203030"/>
          </a:xfrm>
          <a:custGeom>
            <a:avLst/>
            <a:gdLst/>
            <a:ahLst/>
            <a:cxnLst/>
            <a:rect l="l" t="t" r="r" b="b"/>
            <a:pathLst>
              <a:path w="6091289" h="1203030">
                <a:moveTo>
                  <a:pt x="0" y="0"/>
                </a:moveTo>
                <a:lnTo>
                  <a:pt x="6091289" y="0"/>
                </a:lnTo>
                <a:lnTo>
                  <a:pt x="6091289" y="1203029"/>
                </a:lnTo>
                <a:lnTo>
                  <a:pt x="0" y="12030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9076741"/>
            <a:ext cx="18288000" cy="1153755"/>
          </a:xfrm>
          <a:custGeom>
            <a:avLst/>
            <a:gdLst/>
            <a:ahLst/>
            <a:cxnLst/>
            <a:rect l="l" t="t" r="r" b="b"/>
            <a:pathLst>
              <a:path w="18288000" h="1153755">
                <a:moveTo>
                  <a:pt x="0" y="0"/>
                </a:moveTo>
                <a:lnTo>
                  <a:pt x="18288000" y="0"/>
                </a:lnTo>
                <a:lnTo>
                  <a:pt x="18288000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6527" b="-106527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32204" y="1803826"/>
            <a:ext cx="17688037" cy="6861278"/>
            <a:chOff x="0" y="0"/>
            <a:chExt cx="4513475" cy="1750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13475" cy="1750800"/>
            </a:xfrm>
            <a:custGeom>
              <a:avLst/>
              <a:gdLst/>
              <a:ahLst/>
              <a:cxnLst/>
              <a:rect l="l" t="t" r="r" b="b"/>
              <a:pathLst>
                <a:path w="4513475" h="1750800">
                  <a:moveTo>
                    <a:pt x="19258" y="0"/>
                  </a:moveTo>
                  <a:lnTo>
                    <a:pt x="4494216" y="0"/>
                  </a:lnTo>
                  <a:cubicBezTo>
                    <a:pt x="4504853" y="0"/>
                    <a:pt x="4513475" y="8622"/>
                    <a:pt x="4513475" y="19258"/>
                  </a:cubicBezTo>
                  <a:lnTo>
                    <a:pt x="4513475" y="1731541"/>
                  </a:lnTo>
                  <a:cubicBezTo>
                    <a:pt x="4513475" y="1736649"/>
                    <a:pt x="4511446" y="1741547"/>
                    <a:pt x="4507834" y="1745159"/>
                  </a:cubicBezTo>
                  <a:cubicBezTo>
                    <a:pt x="4504223" y="1748771"/>
                    <a:pt x="4499324" y="1750800"/>
                    <a:pt x="4494216" y="1750800"/>
                  </a:cubicBezTo>
                  <a:lnTo>
                    <a:pt x="19258" y="1750800"/>
                  </a:lnTo>
                  <a:cubicBezTo>
                    <a:pt x="14151" y="1750800"/>
                    <a:pt x="9252" y="1748771"/>
                    <a:pt x="5641" y="1745159"/>
                  </a:cubicBezTo>
                  <a:cubicBezTo>
                    <a:pt x="2029" y="1741547"/>
                    <a:pt x="0" y="1736649"/>
                    <a:pt x="0" y="1731541"/>
                  </a:cubicBezTo>
                  <a:lnTo>
                    <a:pt x="0" y="19258"/>
                  </a:lnTo>
                  <a:cubicBezTo>
                    <a:pt x="0" y="14151"/>
                    <a:pt x="2029" y="9252"/>
                    <a:pt x="5641" y="5641"/>
                  </a:cubicBezTo>
                  <a:cubicBezTo>
                    <a:pt x="9252" y="2029"/>
                    <a:pt x="14151" y="0"/>
                    <a:pt x="19258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513475" cy="178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93647" y="2346523"/>
            <a:ext cx="8382576" cy="4177397"/>
            <a:chOff x="0" y="0"/>
            <a:chExt cx="16291556" cy="811878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289724" cy="8118782"/>
            </a:xfrm>
            <a:custGeom>
              <a:avLst/>
              <a:gdLst/>
              <a:ahLst/>
              <a:cxnLst/>
              <a:rect l="l" t="t" r="r" b="b"/>
              <a:pathLst>
                <a:path w="16289724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39064" y="0"/>
                    <a:pt x="758770" y="0"/>
                  </a:cubicBezTo>
                  <a:lnTo>
                    <a:pt x="15530954" y="0"/>
                  </a:lnTo>
                  <a:cubicBezTo>
                    <a:pt x="15950659" y="0"/>
                    <a:pt x="16289724" y="300395"/>
                    <a:pt x="16289724" y="672235"/>
                  </a:cubicBezTo>
                  <a:lnTo>
                    <a:pt x="16289724" y="7444923"/>
                  </a:lnTo>
                  <a:cubicBezTo>
                    <a:pt x="16289724" y="7816763"/>
                    <a:pt x="15950659" y="8117159"/>
                    <a:pt x="15530954" y="8117159"/>
                  </a:cubicBezTo>
                  <a:lnTo>
                    <a:pt x="758770" y="8117159"/>
                  </a:lnTo>
                  <a:cubicBezTo>
                    <a:pt x="34089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3"/>
              <a:stretch>
                <a:fillRect t="-6231" b="-6231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9144000" y="2346523"/>
            <a:ext cx="8115300" cy="4177397"/>
            <a:chOff x="0" y="0"/>
            <a:chExt cx="15772105" cy="81187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770330" cy="8118782"/>
            </a:xfrm>
            <a:custGeom>
              <a:avLst/>
              <a:gdLst/>
              <a:ahLst/>
              <a:cxnLst/>
              <a:rect l="l" t="t" r="r" b="b"/>
              <a:pathLst>
                <a:path w="15770330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28253" y="0"/>
                    <a:pt x="734577" y="0"/>
                  </a:cubicBezTo>
                  <a:lnTo>
                    <a:pt x="15035755" y="0"/>
                  </a:lnTo>
                  <a:cubicBezTo>
                    <a:pt x="15442078" y="0"/>
                    <a:pt x="15770330" y="300395"/>
                    <a:pt x="15770330" y="672235"/>
                  </a:cubicBezTo>
                  <a:lnTo>
                    <a:pt x="15770330" y="7444923"/>
                  </a:lnTo>
                  <a:cubicBezTo>
                    <a:pt x="15770330" y="7816763"/>
                    <a:pt x="15442078" y="8117159"/>
                    <a:pt x="15035755" y="8117159"/>
                  </a:cubicBezTo>
                  <a:lnTo>
                    <a:pt x="734577" y="8117159"/>
                  </a:lnTo>
                  <a:cubicBezTo>
                    <a:pt x="33002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4"/>
              <a:stretch>
                <a:fillRect t="-12021" b="-12021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4614459" y="320771"/>
            <a:ext cx="8923526" cy="844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81"/>
              </a:lnSpc>
              <a:spcBef>
                <a:spcPct val="0"/>
              </a:spcBef>
            </a:pPr>
            <a:r>
              <a:rPr lang="en-US" sz="4986">
                <a:solidFill>
                  <a:srgbClr val="FDFDFD"/>
                </a:solidFill>
                <a:latin typeface="Tex Gyre Termes"/>
              </a:rPr>
              <a:t>Week 06: Added More Moutains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6935210"/>
            <a:ext cx="16615762" cy="1005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6"/>
              </a:lnSpc>
              <a:spcBef>
                <a:spcPct val="0"/>
              </a:spcBef>
            </a:pPr>
            <a:r>
              <a:rPr lang="en-US" sz="2797" spc="-55">
                <a:solidFill>
                  <a:srgbClr val="051D40"/>
                </a:solidFill>
                <a:latin typeface="Poppins"/>
              </a:rPr>
              <a:t>In week six, we expanded the mountain range to enhance the depth and realism of our scene. We adjusted the placement and size of the mountains to create a sense of scale.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2204" y="7873712"/>
            <a:ext cx="6091289" cy="1203030"/>
          </a:xfrm>
          <a:custGeom>
            <a:avLst/>
            <a:gdLst/>
            <a:ahLst/>
            <a:cxnLst/>
            <a:rect l="l" t="t" r="r" b="b"/>
            <a:pathLst>
              <a:path w="6091289" h="1203030">
                <a:moveTo>
                  <a:pt x="0" y="0"/>
                </a:moveTo>
                <a:lnTo>
                  <a:pt x="6091289" y="0"/>
                </a:lnTo>
                <a:lnTo>
                  <a:pt x="6091289" y="1203029"/>
                </a:lnTo>
                <a:lnTo>
                  <a:pt x="0" y="12030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9076741"/>
            <a:ext cx="18288000" cy="1153755"/>
          </a:xfrm>
          <a:custGeom>
            <a:avLst/>
            <a:gdLst/>
            <a:ahLst/>
            <a:cxnLst/>
            <a:rect l="l" t="t" r="r" b="b"/>
            <a:pathLst>
              <a:path w="18288000" h="1153755">
                <a:moveTo>
                  <a:pt x="0" y="0"/>
                </a:moveTo>
                <a:lnTo>
                  <a:pt x="18288000" y="0"/>
                </a:lnTo>
                <a:lnTo>
                  <a:pt x="18288000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6527" b="-106527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32204" y="1803826"/>
            <a:ext cx="17688037" cy="6861278"/>
            <a:chOff x="0" y="0"/>
            <a:chExt cx="4513475" cy="1750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13475" cy="1750800"/>
            </a:xfrm>
            <a:custGeom>
              <a:avLst/>
              <a:gdLst/>
              <a:ahLst/>
              <a:cxnLst/>
              <a:rect l="l" t="t" r="r" b="b"/>
              <a:pathLst>
                <a:path w="4513475" h="1750800">
                  <a:moveTo>
                    <a:pt x="19258" y="0"/>
                  </a:moveTo>
                  <a:lnTo>
                    <a:pt x="4494216" y="0"/>
                  </a:lnTo>
                  <a:cubicBezTo>
                    <a:pt x="4504853" y="0"/>
                    <a:pt x="4513475" y="8622"/>
                    <a:pt x="4513475" y="19258"/>
                  </a:cubicBezTo>
                  <a:lnTo>
                    <a:pt x="4513475" y="1731541"/>
                  </a:lnTo>
                  <a:cubicBezTo>
                    <a:pt x="4513475" y="1736649"/>
                    <a:pt x="4511446" y="1741547"/>
                    <a:pt x="4507834" y="1745159"/>
                  </a:cubicBezTo>
                  <a:cubicBezTo>
                    <a:pt x="4504223" y="1748771"/>
                    <a:pt x="4499324" y="1750800"/>
                    <a:pt x="4494216" y="1750800"/>
                  </a:cubicBezTo>
                  <a:lnTo>
                    <a:pt x="19258" y="1750800"/>
                  </a:lnTo>
                  <a:cubicBezTo>
                    <a:pt x="14151" y="1750800"/>
                    <a:pt x="9252" y="1748771"/>
                    <a:pt x="5641" y="1745159"/>
                  </a:cubicBezTo>
                  <a:cubicBezTo>
                    <a:pt x="2029" y="1741547"/>
                    <a:pt x="0" y="1736649"/>
                    <a:pt x="0" y="1731541"/>
                  </a:cubicBezTo>
                  <a:lnTo>
                    <a:pt x="0" y="19258"/>
                  </a:lnTo>
                  <a:cubicBezTo>
                    <a:pt x="0" y="14151"/>
                    <a:pt x="2029" y="9252"/>
                    <a:pt x="5641" y="5641"/>
                  </a:cubicBezTo>
                  <a:cubicBezTo>
                    <a:pt x="9252" y="2029"/>
                    <a:pt x="14151" y="0"/>
                    <a:pt x="19258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513475" cy="178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93647" y="2346523"/>
            <a:ext cx="8382576" cy="4177397"/>
            <a:chOff x="0" y="0"/>
            <a:chExt cx="16291556" cy="811878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289724" cy="8118782"/>
            </a:xfrm>
            <a:custGeom>
              <a:avLst/>
              <a:gdLst/>
              <a:ahLst/>
              <a:cxnLst/>
              <a:rect l="l" t="t" r="r" b="b"/>
              <a:pathLst>
                <a:path w="16289724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39064" y="0"/>
                    <a:pt x="758770" y="0"/>
                  </a:cubicBezTo>
                  <a:lnTo>
                    <a:pt x="15530954" y="0"/>
                  </a:lnTo>
                  <a:cubicBezTo>
                    <a:pt x="15950659" y="0"/>
                    <a:pt x="16289724" y="300395"/>
                    <a:pt x="16289724" y="672235"/>
                  </a:cubicBezTo>
                  <a:lnTo>
                    <a:pt x="16289724" y="7444923"/>
                  </a:lnTo>
                  <a:cubicBezTo>
                    <a:pt x="16289724" y="7816763"/>
                    <a:pt x="15950659" y="8117159"/>
                    <a:pt x="15530954" y="8117159"/>
                  </a:cubicBezTo>
                  <a:lnTo>
                    <a:pt x="758770" y="8117159"/>
                  </a:lnTo>
                  <a:cubicBezTo>
                    <a:pt x="34089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3"/>
              <a:stretch>
                <a:fillRect t="-11728" b="-11728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9144000" y="2346523"/>
            <a:ext cx="8115300" cy="4177397"/>
            <a:chOff x="0" y="0"/>
            <a:chExt cx="15772105" cy="81187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770330" cy="8118782"/>
            </a:xfrm>
            <a:custGeom>
              <a:avLst/>
              <a:gdLst/>
              <a:ahLst/>
              <a:cxnLst/>
              <a:rect l="l" t="t" r="r" b="b"/>
              <a:pathLst>
                <a:path w="15770330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28253" y="0"/>
                    <a:pt x="734577" y="0"/>
                  </a:cubicBezTo>
                  <a:lnTo>
                    <a:pt x="15035755" y="0"/>
                  </a:lnTo>
                  <a:cubicBezTo>
                    <a:pt x="15442078" y="0"/>
                    <a:pt x="15770330" y="300395"/>
                    <a:pt x="15770330" y="672235"/>
                  </a:cubicBezTo>
                  <a:lnTo>
                    <a:pt x="15770330" y="7444923"/>
                  </a:lnTo>
                  <a:cubicBezTo>
                    <a:pt x="15770330" y="7816763"/>
                    <a:pt x="15442078" y="8117159"/>
                    <a:pt x="15035755" y="8117159"/>
                  </a:cubicBezTo>
                  <a:lnTo>
                    <a:pt x="734577" y="8117159"/>
                  </a:lnTo>
                  <a:cubicBezTo>
                    <a:pt x="33002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4"/>
              <a:stretch>
                <a:fillRect t="-23467" b="-23467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4614459" y="320771"/>
            <a:ext cx="8923526" cy="844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81"/>
              </a:lnSpc>
              <a:spcBef>
                <a:spcPct val="0"/>
              </a:spcBef>
            </a:pPr>
            <a:r>
              <a:rPr lang="en-US" sz="4986">
                <a:solidFill>
                  <a:srgbClr val="FDFDFD"/>
                </a:solidFill>
                <a:latin typeface="Tex Gyre Termes"/>
              </a:rPr>
              <a:t>Week 07: Clouds and Waves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6807623"/>
            <a:ext cx="16615762" cy="1500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16"/>
              </a:lnSpc>
              <a:spcBef>
                <a:spcPct val="0"/>
              </a:spcBef>
            </a:pPr>
            <a:r>
              <a:rPr lang="en-US" sz="2797" spc="-55">
                <a:solidFill>
                  <a:srgbClr val="051D40"/>
                </a:solidFill>
                <a:latin typeface="Poppins"/>
              </a:rPr>
              <a:t>The seventh week involved adding clouds and refining the wave patterns in the ocean. We utilized procedural generation techniques to generate realistic cloud formations and adjusted the wave parameters for a more dynamic ocean effect.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10291603" y="96648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00000">
            <a:off x="2832861" y="81033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2678768" y="2414282"/>
            <a:ext cx="12930463" cy="5458436"/>
            <a:chOff x="0" y="0"/>
            <a:chExt cx="3405554" cy="143761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405554" cy="1437613"/>
            </a:xfrm>
            <a:custGeom>
              <a:avLst/>
              <a:gdLst/>
              <a:ahLst/>
              <a:cxnLst/>
              <a:rect l="l" t="t" r="r" b="b"/>
              <a:pathLst>
                <a:path w="3405554" h="1437613">
                  <a:moveTo>
                    <a:pt x="0" y="0"/>
                  </a:moveTo>
                  <a:lnTo>
                    <a:pt x="3405554" y="0"/>
                  </a:lnTo>
                  <a:lnTo>
                    <a:pt x="3405554" y="1437613"/>
                  </a:lnTo>
                  <a:lnTo>
                    <a:pt x="0" y="1437613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405554" cy="1475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332775" y="2214257"/>
            <a:ext cx="11622449" cy="1831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061"/>
              </a:lnSpc>
              <a:spcBef>
                <a:spcPct val="0"/>
              </a:spcBef>
            </a:pPr>
            <a:r>
              <a:rPr lang="en-US" sz="10758" dirty="0" smtClean="0">
                <a:solidFill>
                  <a:srgbClr val="FFFFFF"/>
                </a:solidFill>
                <a:latin typeface="Tex Gyre Termes"/>
              </a:rPr>
              <a:t>Conclusion</a:t>
            </a:r>
            <a:r>
              <a:rPr lang="en-US" sz="10758" dirty="0" smtClean="0">
                <a:solidFill>
                  <a:srgbClr val="FFFFFF"/>
                </a:solidFill>
                <a:latin typeface="Tex Gyre Termes"/>
              </a:rPr>
              <a:t>:</a:t>
            </a:r>
            <a:endParaRPr lang="en-US" sz="10758" dirty="0">
              <a:solidFill>
                <a:srgbClr val="FFFFFF"/>
              </a:solidFill>
              <a:latin typeface="Tex Gyre Terme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536264" y="4313610"/>
            <a:ext cx="9215471" cy="3443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32"/>
              </a:lnSpc>
            </a:pPr>
            <a:r>
              <a:rPr lang="en-US" sz="2808" spc="-56" dirty="0">
                <a:solidFill>
                  <a:srgbClr val="FFFFFF"/>
                </a:solidFill>
                <a:latin typeface="Tex Gyre Termes"/>
              </a:rPr>
              <a:t>As we look to the future, we aim to further refine our scene and explore additional graphics techniques. Collaboration with our audience is essential; their insights and feedback will guide us on this journey of continuous improvement. Together, we'll embark on a realistic exploration, grounded in the principles of craftsmanship and creativity.</a:t>
            </a:r>
          </a:p>
          <a:p>
            <a:pPr marL="0" lvl="0" indent="0" algn="ctr">
              <a:lnSpc>
                <a:spcPts val="3932"/>
              </a:lnSpc>
              <a:spcBef>
                <a:spcPct val="0"/>
              </a:spcBef>
            </a:pPr>
            <a:endParaRPr lang="en-US" sz="2808" spc="-56" dirty="0">
              <a:solidFill>
                <a:srgbClr val="FFFFFF"/>
              </a:solidFill>
              <a:latin typeface="Tex Gyre Terme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7112" y="1288463"/>
            <a:ext cx="7853603" cy="105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08"/>
              </a:lnSpc>
              <a:spcBef>
                <a:spcPct val="0"/>
              </a:spcBef>
            </a:pPr>
            <a:r>
              <a:rPr lang="en-US" sz="6148">
                <a:solidFill>
                  <a:srgbClr val="051D40"/>
                </a:solidFill>
                <a:latin typeface="Tex Gyre Termes"/>
              </a:rPr>
              <a:t>Resource Page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85605" y="3016941"/>
            <a:ext cx="7937748" cy="3638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-59">
                <a:solidFill>
                  <a:srgbClr val="051D40"/>
                </a:solidFill>
                <a:latin typeface="Tex Gyre Termes"/>
              </a:rPr>
              <a:t>Here are some additional resources and inspiration for 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-59">
                <a:solidFill>
                  <a:srgbClr val="051D40"/>
                </a:solidFill>
                <a:latin typeface="Tex Gyre Termes"/>
              </a:rPr>
              <a:t>the  graphics project: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  <a:endParaRPr lang="en-US" sz="2999" spc="-59">
              <a:solidFill>
                <a:srgbClr val="051D40"/>
              </a:solidFill>
              <a:latin typeface="Tex Gyre Termes"/>
            </a:endParaRPr>
          </a:p>
          <a:p>
            <a:pPr marL="647694" lvl="1" indent="-323847" algn="l">
              <a:lnSpc>
                <a:spcPts val="4199"/>
              </a:lnSpc>
              <a:buFont typeface="Arial"/>
              <a:buChar char="•"/>
            </a:pPr>
            <a:r>
              <a:rPr lang="en-US" sz="2999" spc="-59">
                <a:solidFill>
                  <a:srgbClr val="051D40"/>
                </a:solidFill>
                <a:latin typeface="Tex Gyre Termes"/>
              </a:rPr>
              <a:t>Google</a:t>
            </a:r>
          </a:p>
          <a:p>
            <a:pPr marL="647694" lvl="1" indent="-323847" algn="l">
              <a:lnSpc>
                <a:spcPts val="4199"/>
              </a:lnSpc>
              <a:buFont typeface="Arial"/>
              <a:buChar char="•"/>
            </a:pPr>
            <a:r>
              <a:rPr lang="en-US" sz="2999" spc="-59">
                <a:solidFill>
                  <a:srgbClr val="051D40"/>
                </a:solidFill>
                <a:latin typeface="Tex Gyre Termes"/>
              </a:rPr>
              <a:t>Youtube</a:t>
            </a:r>
          </a:p>
          <a:p>
            <a:pPr marL="647694" lvl="1" indent="-323847" algn="l">
              <a:lnSpc>
                <a:spcPts val="4199"/>
              </a:lnSpc>
              <a:buFont typeface="Arial"/>
              <a:buChar char="•"/>
            </a:pPr>
            <a:r>
              <a:rPr lang="en-US" sz="2999" spc="-59">
                <a:solidFill>
                  <a:srgbClr val="051D40"/>
                </a:solidFill>
                <a:latin typeface="Tex Gyre Termes"/>
              </a:rPr>
              <a:t>Github</a:t>
            </a:r>
          </a:p>
          <a:p>
            <a:pPr marL="647694" lvl="1" indent="-323847" algn="l">
              <a:lnSpc>
                <a:spcPts val="4199"/>
              </a:lnSpc>
              <a:buFont typeface="Arial"/>
              <a:buChar char="•"/>
            </a:pPr>
            <a:r>
              <a:rPr lang="en-US" sz="2999" spc="-59">
                <a:solidFill>
                  <a:srgbClr val="051D40"/>
                </a:solidFill>
                <a:latin typeface="Tex Gyre Termes"/>
              </a:rPr>
              <a:t>Google photos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069542" y="-1797460"/>
            <a:ext cx="13881919" cy="1388191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099226" y="4085669"/>
            <a:ext cx="8819592" cy="1784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510"/>
              </a:lnSpc>
              <a:spcBef>
                <a:spcPct val="0"/>
              </a:spcBef>
            </a:pPr>
            <a:r>
              <a:rPr lang="en-US" sz="10364">
                <a:solidFill>
                  <a:srgbClr val="051D40"/>
                </a:solidFill>
                <a:latin typeface="Tex Gyre Termes"/>
              </a:rPr>
              <a:t>THANK YOU!</a:t>
            </a:r>
          </a:p>
        </p:txBody>
      </p:sp>
      <p:sp>
        <p:nvSpPr>
          <p:cNvPr id="3" name="Freeform 3"/>
          <p:cNvSpPr/>
          <p:nvPr/>
        </p:nvSpPr>
        <p:spPr>
          <a:xfrm>
            <a:off x="12398912" y="967949"/>
            <a:ext cx="5889088" cy="8229600"/>
          </a:xfrm>
          <a:custGeom>
            <a:avLst/>
            <a:gdLst/>
            <a:ahLst/>
            <a:cxnLst/>
            <a:rect l="l" t="t" r="r" b="b"/>
            <a:pathLst>
              <a:path w="5889088" h="8229600">
                <a:moveTo>
                  <a:pt x="0" y="0"/>
                </a:moveTo>
                <a:lnTo>
                  <a:pt x="5889088" y="0"/>
                </a:lnTo>
                <a:lnTo>
                  <a:pt x="58890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703" b="-3703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1911293" y="1234806"/>
            <a:ext cx="15964628" cy="7695887"/>
            <a:chOff x="0" y="0"/>
            <a:chExt cx="4204676" cy="20269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204676" cy="2026900"/>
            </a:xfrm>
            <a:custGeom>
              <a:avLst/>
              <a:gdLst/>
              <a:ahLst/>
              <a:cxnLst/>
              <a:rect l="l" t="t" r="r" b="b"/>
              <a:pathLst>
                <a:path w="4204676" h="2026900">
                  <a:moveTo>
                    <a:pt x="0" y="0"/>
                  </a:moveTo>
                  <a:lnTo>
                    <a:pt x="4204676" y="0"/>
                  </a:lnTo>
                  <a:lnTo>
                    <a:pt x="4204676" y="2026900"/>
                  </a:lnTo>
                  <a:lnTo>
                    <a:pt x="0" y="2026900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204676" cy="2065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505345" y="6076326"/>
            <a:ext cx="8819592" cy="570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51D40"/>
                </a:solidFill>
                <a:latin typeface="Tex Gyre Termes"/>
              </a:rPr>
              <a:t>FOR YOUR ATTENTION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211271" y="1295557"/>
            <a:ext cx="15964628" cy="7695887"/>
            <a:chOff x="0" y="0"/>
            <a:chExt cx="4204676" cy="20269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04676" cy="2026900"/>
            </a:xfrm>
            <a:custGeom>
              <a:avLst/>
              <a:gdLst/>
              <a:ahLst/>
              <a:cxnLst/>
              <a:rect l="l" t="t" r="r" b="b"/>
              <a:pathLst>
                <a:path w="4204676" h="2026900">
                  <a:moveTo>
                    <a:pt x="0" y="0"/>
                  </a:moveTo>
                  <a:lnTo>
                    <a:pt x="4204676" y="0"/>
                  </a:lnTo>
                  <a:lnTo>
                    <a:pt x="4204676" y="2026900"/>
                  </a:lnTo>
                  <a:lnTo>
                    <a:pt x="0" y="2026900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04676" cy="2065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628831" y="3227258"/>
            <a:ext cx="8819592" cy="3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510"/>
              </a:lnSpc>
              <a:spcBef>
                <a:spcPct val="0"/>
              </a:spcBef>
            </a:pPr>
            <a:r>
              <a:rPr lang="en-US" sz="10364">
                <a:solidFill>
                  <a:srgbClr val="E9E9E9"/>
                </a:solidFill>
                <a:latin typeface="Tex Gyre Termes"/>
              </a:rPr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5400000">
            <a:off x="12486430" y="-134653"/>
            <a:ext cx="7019697" cy="10556306"/>
            <a:chOff x="0" y="0"/>
            <a:chExt cx="660400" cy="99311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0400" cy="993118"/>
            </a:xfrm>
            <a:custGeom>
              <a:avLst/>
              <a:gdLst/>
              <a:ahLst/>
              <a:cxnLst/>
              <a:rect l="l" t="t" r="r" b="b"/>
              <a:pathLst>
                <a:path w="660400" h="993118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507"/>
                  </a:cubicBezTo>
                  <a:lnTo>
                    <a:pt x="660400" y="993118"/>
                  </a:lnTo>
                  <a:lnTo>
                    <a:pt x="0" y="993118"/>
                  </a:lnTo>
                  <a:lnTo>
                    <a:pt x="0" y="332998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88900"/>
              <a:ext cx="660400" cy="9042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739809" y="2008362"/>
            <a:ext cx="6270276" cy="6270276"/>
            <a:chOff x="0" y="0"/>
            <a:chExt cx="8916670" cy="8916670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8903970" cy="8903970"/>
            </a:xfrm>
            <a:custGeom>
              <a:avLst/>
              <a:gdLst/>
              <a:ahLst/>
              <a:cxnLst/>
              <a:rect l="l" t="t" r="r" b="b"/>
              <a:pathLst>
                <a:path w="8903970" h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54940" y="154940"/>
              <a:ext cx="8605520" cy="8605520"/>
            </a:xfrm>
            <a:custGeom>
              <a:avLst/>
              <a:gdLst/>
              <a:ahLst/>
              <a:cxnLst/>
              <a:rect l="l" t="t" r="r" b="b"/>
              <a:pathLst>
                <a:path w="8605520" h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blipFill>
              <a:blip r:embed="rId2"/>
              <a:stretch>
                <a:fillRect l="-50000" r="-50000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1336361" y="2298898"/>
            <a:ext cx="6754867" cy="4484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70"/>
              </a:lnSpc>
              <a:spcBef>
                <a:spcPct val="0"/>
              </a:spcBef>
            </a:pPr>
            <a:r>
              <a:rPr lang="en-US" sz="2335">
                <a:solidFill>
                  <a:srgbClr val="051D40"/>
                </a:solidFill>
                <a:latin typeface="Tex Gyre Termes Bold"/>
              </a:rPr>
              <a:t>Presented by:</a:t>
            </a:r>
          </a:p>
          <a:p>
            <a:pPr algn="l">
              <a:lnSpc>
                <a:spcPts val="3270"/>
              </a:lnSpc>
              <a:spcBef>
                <a:spcPct val="0"/>
              </a:spcBef>
            </a:pPr>
            <a:r>
              <a:rPr lang="en-US" sz="2335">
                <a:solidFill>
                  <a:srgbClr val="051D40"/>
                </a:solidFill>
                <a:latin typeface="Tex Gyre Termes Bold"/>
              </a:rPr>
              <a:t>Md. Saiful Islam Santo</a:t>
            </a:r>
          </a:p>
          <a:p>
            <a:pPr algn="l">
              <a:lnSpc>
                <a:spcPts val="3270"/>
              </a:lnSpc>
              <a:spcBef>
                <a:spcPct val="0"/>
              </a:spcBef>
            </a:pPr>
            <a:r>
              <a:rPr lang="en-US" sz="2335">
                <a:solidFill>
                  <a:srgbClr val="051D40"/>
                </a:solidFill>
                <a:latin typeface="Tex Gyre Termes Bold"/>
              </a:rPr>
              <a:t>2125051047</a:t>
            </a:r>
          </a:p>
          <a:p>
            <a:pPr algn="l">
              <a:lnSpc>
                <a:spcPts val="3270"/>
              </a:lnSpc>
              <a:spcBef>
                <a:spcPct val="0"/>
              </a:spcBef>
            </a:pPr>
            <a:r>
              <a:rPr lang="en-US" sz="2335">
                <a:solidFill>
                  <a:srgbClr val="051D40"/>
                </a:solidFill>
                <a:latin typeface="Tex Gyre Termes Bold"/>
              </a:rPr>
              <a:t>6A2</a:t>
            </a:r>
          </a:p>
          <a:p>
            <a:pPr algn="l">
              <a:lnSpc>
                <a:spcPts val="3270"/>
              </a:lnSpc>
              <a:spcBef>
                <a:spcPct val="0"/>
              </a:spcBef>
            </a:pPr>
            <a:endParaRPr lang="en-US" sz="2335">
              <a:solidFill>
                <a:srgbClr val="051D40"/>
              </a:solidFill>
              <a:latin typeface="Tex Gyre Termes Bold"/>
            </a:endParaRPr>
          </a:p>
          <a:p>
            <a:pPr algn="l">
              <a:lnSpc>
                <a:spcPts val="3270"/>
              </a:lnSpc>
              <a:spcBef>
                <a:spcPct val="0"/>
              </a:spcBef>
            </a:pPr>
            <a:r>
              <a:rPr lang="en-US" sz="2335">
                <a:solidFill>
                  <a:srgbClr val="051D40"/>
                </a:solidFill>
                <a:latin typeface="Tex Gyre Termes Bold"/>
              </a:rPr>
              <a:t>Md. Fudail</a:t>
            </a:r>
          </a:p>
          <a:p>
            <a:pPr algn="l">
              <a:lnSpc>
                <a:spcPts val="3270"/>
              </a:lnSpc>
              <a:spcBef>
                <a:spcPct val="0"/>
              </a:spcBef>
            </a:pPr>
            <a:r>
              <a:rPr lang="en-US" sz="2335">
                <a:solidFill>
                  <a:srgbClr val="051D40"/>
                </a:solidFill>
                <a:latin typeface="Tex Gyre Termes Bold"/>
              </a:rPr>
              <a:t>2125051014</a:t>
            </a:r>
          </a:p>
          <a:p>
            <a:pPr algn="l">
              <a:lnSpc>
                <a:spcPts val="3270"/>
              </a:lnSpc>
              <a:spcBef>
                <a:spcPct val="0"/>
              </a:spcBef>
            </a:pPr>
            <a:r>
              <a:rPr lang="en-US" sz="2335">
                <a:solidFill>
                  <a:srgbClr val="051D40"/>
                </a:solidFill>
                <a:latin typeface="Tex Gyre Termes Bold"/>
              </a:rPr>
              <a:t>6A1</a:t>
            </a:r>
          </a:p>
          <a:p>
            <a:pPr algn="l">
              <a:lnSpc>
                <a:spcPts val="3270"/>
              </a:lnSpc>
              <a:spcBef>
                <a:spcPct val="0"/>
              </a:spcBef>
            </a:pPr>
            <a:r>
              <a:rPr lang="en-US" sz="2335">
                <a:solidFill>
                  <a:srgbClr val="051D40"/>
                </a:solidFill>
                <a:latin typeface="Tex Gyre Termes Bold"/>
              </a:rPr>
              <a:t>Course: </a:t>
            </a:r>
          </a:p>
          <a:p>
            <a:pPr algn="l">
              <a:lnSpc>
                <a:spcPts val="3270"/>
              </a:lnSpc>
              <a:spcBef>
                <a:spcPct val="0"/>
              </a:spcBef>
            </a:pPr>
            <a:r>
              <a:rPr lang="en-US" sz="2335">
                <a:solidFill>
                  <a:srgbClr val="051D40"/>
                </a:solidFill>
                <a:latin typeface="Tex Gyre Termes Bold"/>
              </a:rPr>
              <a:t>Computer Graphics and Multimedia Lab </a:t>
            </a:r>
          </a:p>
          <a:p>
            <a:pPr algn="l">
              <a:lnSpc>
                <a:spcPts val="3270"/>
              </a:lnSpc>
              <a:spcBef>
                <a:spcPct val="0"/>
              </a:spcBef>
            </a:pPr>
            <a:r>
              <a:rPr lang="en-US" sz="2335">
                <a:solidFill>
                  <a:srgbClr val="051D40"/>
                </a:solidFill>
                <a:latin typeface="Tex Gyre Termes Bold"/>
              </a:rPr>
              <a:t>CSE 358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829724" y="5975731"/>
            <a:ext cx="7631227" cy="3282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15"/>
              </a:lnSpc>
              <a:spcBef>
                <a:spcPct val="0"/>
              </a:spcBef>
            </a:pPr>
            <a:r>
              <a:rPr lang="en-US" sz="2439">
                <a:solidFill>
                  <a:srgbClr val="051D40"/>
                </a:solidFill>
                <a:latin typeface="Tex Gyre Termes Bold"/>
              </a:rPr>
              <a:t>Submitted to: </a:t>
            </a:r>
          </a:p>
          <a:p>
            <a:pPr algn="r">
              <a:lnSpc>
                <a:spcPts val="3276"/>
              </a:lnSpc>
              <a:spcBef>
                <a:spcPct val="0"/>
              </a:spcBef>
            </a:pPr>
            <a:r>
              <a:rPr lang="en-US" sz="2340">
                <a:solidFill>
                  <a:srgbClr val="051D40"/>
                </a:solidFill>
                <a:latin typeface="Tex Gyre Termes Bold"/>
              </a:rPr>
              <a:t>Ms. Sonia Afroz</a:t>
            </a:r>
          </a:p>
          <a:p>
            <a:pPr algn="r">
              <a:lnSpc>
                <a:spcPts val="3276"/>
              </a:lnSpc>
              <a:spcBef>
                <a:spcPct val="0"/>
              </a:spcBef>
            </a:pPr>
            <a:r>
              <a:rPr lang="en-US" sz="2340">
                <a:solidFill>
                  <a:srgbClr val="051D40"/>
                </a:solidFill>
                <a:latin typeface="Tex Gyre Termes Bold"/>
              </a:rPr>
              <a:t>Lecturer dept. of CSE, UITS</a:t>
            </a:r>
          </a:p>
          <a:p>
            <a:pPr algn="r">
              <a:lnSpc>
                <a:spcPts val="3276"/>
              </a:lnSpc>
              <a:spcBef>
                <a:spcPct val="0"/>
              </a:spcBef>
            </a:pPr>
            <a:endParaRPr lang="en-US" sz="2340">
              <a:solidFill>
                <a:srgbClr val="051D40"/>
              </a:solidFill>
              <a:latin typeface="Tex Gyre Termes Bold"/>
            </a:endParaRPr>
          </a:p>
          <a:p>
            <a:pPr algn="r">
              <a:lnSpc>
                <a:spcPts val="3276"/>
              </a:lnSpc>
              <a:spcBef>
                <a:spcPct val="0"/>
              </a:spcBef>
            </a:pPr>
            <a:r>
              <a:rPr lang="en-US" sz="2340">
                <a:solidFill>
                  <a:srgbClr val="051D40"/>
                </a:solidFill>
                <a:latin typeface="Tex Gyre Termes Bold"/>
              </a:rPr>
              <a:t>Ms. Adiba Akter Setu</a:t>
            </a:r>
          </a:p>
          <a:p>
            <a:pPr algn="r">
              <a:lnSpc>
                <a:spcPts val="3276"/>
              </a:lnSpc>
              <a:spcBef>
                <a:spcPct val="0"/>
              </a:spcBef>
            </a:pPr>
            <a:r>
              <a:rPr lang="en-US" sz="2340">
                <a:solidFill>
                  <a:srgbClr val="051D40"/>
                </a:solidFill>
                <a:latin typeface="Tex Gyre Termes Bold"/>
              </a:rPr>
              <a:t>Lecturer dept. of CSE, UITS</a:t>
            </a:r>
          </a:p>
          <a:p>
            <a:pPr algn="r">
              <a:lnSpc>
                <a:spcPts val="3276"/>
              </a:lnSpc>
              <a:spcBef>
                <a:spcPct val="0"/>
              </a:spcBef>
            </a:pPr>
            <a:endParaRPr lang="en-US" sz="2340">
              <a:solidFill>
                <a:srgbClr val="051D40"/>
              </a:solidFill>
              <a:latin typeface="Tex Gyre Termes Bold"/>
            </a:endParaRPr>
          </a:p>
          <a:p>
            <a:pPr algn="r">
              <a:lnSpc>
                <a:spcPts val="3276"/>
              </a:lnSpc>
              <a:spcBef>
                <a:spcPct val="0"/>
              </a:spcBef>
            </a:pPr>
            <a:endParaRPr lang="en-US" sz="2340">
              <a:solidFill>
                <a:srgbClr val="051D40"/>
              </a:solidFill>
              <a:latin typeface="Tex Gyre Termes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1796731" y="447246"/>
            <a:ext cx="5972616" cy="9392508"/>
          </a:xfrm>
          <a:custGeom>
            <a:avLst/>
            <a:gdLst/>
            <a:ahLst/>
            <a:cxnLst/>
            <a:rect l="l" t="t" r="r" b="b"/>
            <a:pathLst>
              <a:path w="5972616" h="9392508">
                <a:moveTo>
                  <a:pt x="0" y="0"/>
                </a:moveTo>
                <a:lnTo>
                  <a:pt x="5972616" y="0"/>
                </a:lnTo>
                <a:lnTo>
                  <a:pt x="5972616" y="9392508"/>
                </a:lnTo>
                <a:lnTo>
                  <a:pt x="0" y="93925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629" r="-2862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120717" y="2333143"/>
            <a:ext cx="3587893" cy="887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51D40"/>
                </a:solidFill>
                <a:latin typeface="Tex Gyre Termes Bold"/>
              </a:rPr>
              <a:t>Objects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373669" y="3561353"/>
            <a:ext cx="3081989" cy="5116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6505" lvl="1" indent="-438252" algn="l">
              <a:lnSpc>
                <a:spcPts val="5683"/>
              </a:lnSpc>
              <a:buFont typeface="Arial"/>
              <a:buChar char="•"/>
            </a:pPr>
            <a:r>
              <a:rPr lang="en-US" sz="4059" dirty="0" smtClean="0">
                <a:solidFill>
                  <a:srgbClr val="051D40"/>
                </a:solidFill>
                <a:latin typeface="Tex Gyre Termes"/>
              </a:rPr>
              <a:t>Ship</a:t>
            </a:r>
            <a:endParaRPr lang="en-US" sz="4059" dirty="0">
              <a:solidFill>
                <a:srgbClr val="051D40"/>
              </a:solidFill>
              <a:latin typeface="Tex Gyre Termes"/>
            </a:endParaRPr>
          </a:p>
          <a:p>
            <a:pPr marL="876505" lvl="1" indent="-438252" algn="l">
              <a:lnSpc>
                <a:spcPts val="5683"/>
              </a:lnSpc>
              <a:buFont typeface="Arial"/>
              <a:buChar char="•"/>
            </a:pPr>
            <a:r>
              <a:rPr lang="en-US" sz="4059" dirty="0">
                <a:solidFill>
                  <a:srgbClr val="051D40"/>
                </a:solidFill>
                <a:latin typeface="Tex Gyre Termes"/>
              </a:rPr>
              <a:t>Mountains</a:t>
            </a:r>
          </a:p>
          <a:p>
            <a:pPr marL="876505" lvl="1" indent="-438252" algn="l">
              <a:lnSpc>
                <a:spcPts val="5683"/>
              </a:lnSpc>
              <a:buFont typeface="Arial"/>
              <a:buChar char="•"/>
            </a:pPr>
            <a:r>
              <a:rPr lang="en-US" sz="4059" dirty="0" smtClean="0">
                <a:solidFill>
                  <a:srgbClr val="051D40"/>
                </a:solidFill>
                <a:latin typeface="Tex Gyre Termes"/>
              </a:rPr>
              <a:t>Moon</a:t>
            </a:r>
            <a:endParaRPr lang="en-US" sz="4059" dirty="0">
              <a:solidFill>
                <a:srgbClr val="051D40"/>
              </a:solidFill>
              <a:latin typeface="Tex Gyre Termes"/>
            </a:endParaRPr>
          </a:p>
          <a:p>
            <a:pPr marL="876505" lvl="1" indent="-438252" algn="l">
              <a:lnSpc>
                <a:spcPts val="5683"/>
              </a:lnSpc>
              <a:buFont typeface="Arial"/>
              <a:buChar char="•"/>
            </a:pPr>
            <a:r>
              <a:rPr lang="en-US" sz="4059" dirty="0">
                <a:solidFill>
                  <a:srgbClr val="051D40"/>
                </a:solidFill>
                <a:latin typeface="Tex Gyre Termes"/>
              </a:rPr>
              <a:t>Ocean</a:t>
            </a:r>
          </a:p>
          <a:p>
            <a:pPr marL="876505" lvl="1" indent="-438252" algn="l">
              <a:lnSpc>
                <a:spcPts val="5683"/>
              </a:lnSpc>
              <a:buFont typeface="Arial"/>
              <a:buChar char="•"/>
            </a:pPr>
            <a:r>
              <a:rPr lang="en-US" sz="4059" dirty="0">
                <a:solidFill>
                  <a:srgbClr val="051D40"/>
                </a:solidFill>
                <a:latin typeface="Tex Gyre Termes"/>
              </a:rPr>
              <a:t>Stars</a:t>
            </a:r>
          </a:p>
          <a:p>
            <a:pPr marL="876505" lvl="1" indent="-438252" algn="l">
              <a:lnSpc>
                <a:spcPts val="5683"/>
              </a:lnSpc>
              <a:buFont typeface="Arial"/>
              <a:buChar char="•"/>
            </a:pPr>
            <a:r>
              <a:rPr lang="en-US" sz="4059" dirty="0">
                <a:solidFill>
                  <a:srgbClr val="051D40"/>
                </a:solidFill>
                <a:latin typeface="Tex Gyre Termes"/>
              </a:rPr>
              <a:t>Sky</a:t>
            </a:r>
          </a:p>
          <a:p>
            <a:pPr marL="876505" lvl="1" indent="-438252" algn="l">
              <a:lnSpc>
                <a:spcPts val="5683"/>
              </a:lnSpc>
              <a:buFont typeface="Arial"/>
              <a:buChar char="•"/>
            </a:pPr>
            <a:r>
              <a:rPr lang="en-US" sz="4059" dirty="0">
                <a:solidFill>
                  <a:srgbClr val="051D40"/>
                </a:solidFill>
                <a:latin typeface="Tex Gyre Termes"/>
              </a:rPr>
              <a:t>Clouds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8217" y="9258300"/>
            <a:ext cx="18476217" cy="1028700"/>
            <a:chOff x="0" y="0"/>
            <a:chExt cx="4866164" cy="270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6164" cy="270933"/>
            </a:xfrm>
            <a:custGeom>
              <a:avLst/>
              <a:gdLst/>
              <a:ahLst/>
              <a:cxnLst/>
              <a:rect l="l" t="t" r="r" b="b"/>
              <a:pathLst>
                <a:path w="4866164" h="270933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4672" y="635498"/>
            <a:ext cx="15964628" cy="7695887"/>
            <a:chOff x="0" y="0"/>
            <a:chExt cx="4204676" cy="20269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04676" cy="2026900"/>
            </a:xfrm>
            <a:custGeom>
              <a:avLst/>
              <a:gdLst/>
              <a:ahLst/>
              <a:cxnLst/>
              <a:rect l="l" t="t" r="r" b="b"/>
              <a:pathLst>
                <a:path w="4204676" h="2026900">
                  <a:moveTo>
                    <a:pt x="0" y="0"/>
                  </a:moveTo>
                  <a:lnTo>
                    <a:pt x="4204676" y="0"/>
                  </a:lnTo>
                  <a:lnTo>
                    <a:pt x="4204676" y="2026900"/>
                  </a:lnTo>
                  <a:lnTo>
                    <a:pt x="0" y="2026900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04676" cy="2065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103042" y="1247509"/>
            <a:ext cx="5748323" cy="1003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FDFDFD"/>
                </a:solidFill>
                <a:latin typeface="Tex Gyre Termes"/>
              </a:rPr>
              <a:t>Introduction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161022" y="2786901"/>
            <a:ext cx="12231929" cy="4183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73"/>
              </a:lnSpc>
            </a:pPr>
            <a:r>
              <a:rPr lang="en-US" sz="2848" spc="-56">
                <a:solidFill>
                  <a:srgbClr val="FDFDFD"/>
                </a:solidFill>
                <a:latin typeface="Tex Gyre Termes"/>
              </a:rPr>
              <a:t>Welcome to our presentation on "A Ship in a Moonlight Night" where we'll explore the development process of our C++ graphics project. This project aims to create a captivating night time scene using procedural generation and graphics techniques.</a:t>
            </a:r>
          </a:p>
          <a:p>
            <a:pPr algn="just">
              <a:lnSpc>
                <a:spcPts val="4273"/>
              </a:lnSpc>
            </a:pPr>
            <a:endParaRPr lang="en-US" sz="2848" spc="-56">
              <a:solidFill>
                <a:srgbClr val="FDFDFD"/>
              </a:solidFill>
              <a:latin typeface="Tex Gyre Termes"/>
            </a:endParaRPr>
          </a:p>
          <a:p>
            <a:pPr algn="just">
              <a:lnSpc>
                <a:spcPts val="4273"/>
              </a:lnSpc>
            </a:pPr>
            <a:r>
              <a:rPr lang="en-US" sz="2848" spc="-56">
                <a:solidFill>
                  <a:srgbClr val="FDFDFD"/>
                </a:solidFill>
                <a:latin typeface="Tex Gyre Termes"/>
              </a:rPr>
              <a:t>We tried to focus on the visual depiction of a ship in a moonlit night, highlighting the various objects and elements that will be gradually introduced and developed over the course of the presentation.</a:t>
            </a:r>
          </a:p>
          <a:p>
            <a:pPr algn="just">
              <a:lnSpc>
                <a:spcPts val="3823"/>
              </a:lnSpc>
            </a:pPr>
            <a:endParaRPr lang="en-US" sz="2848" spc="-56">
              <a:solidFill>
                <a:srgbClr val="FDFDFD"/>
              </a:solidFill>
              <a:latin typeface="Tex Gyre Terme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480701" y="1290320"/>
            <a:ext cx="15326598" cy="7630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39"/>
              </a:lnSpc>
            </a:pPr>
            <a:r>
              <a:rPr lang="en-US" sz="4099">
                <a:solidFill>
                  <a:srgbClr val="FDFDFD"/>
                </a:solidFill>
                <a:latin typeface="Tex Gyre Termes Bold"/>
              </a:rPr>
              <a:t>Week 01: Topic Discussion and Analysis</a:t>
            </a:r>
          </a:p>
          <a:p>
            <a:pPr algn="l">
              <a:lnSpc>
                <a:spcPts val="3639"/>
              </a:lnSpc>
            </a:pPr>
            <a:endParaRPr lang="en-US" sz="4099">
              <a:solidFill>
                <a:srgbClr val="FDFDFD"/>
              </a:solidFill>
              <a:latin typeface="Tex Gyre Termes Bold"/>
            </a:endParaRP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FDFDFD"/>
                </a:solidFill>
                <a:latin typeface="Tex Gyre Termes Bold"/>
              </a:rPr>
              <a:t>Discussing the Theme</a:t>
            </a:r>
          </a:p>
          <a:p>
            <a:pPr algn="l">
              <a:lnSpc>
                <a:spcPts val="3639"/>
              </a:lnSpc>
            </a:pPr>
            <a:endParaRPr lang="en-US" sz="2699">
              <a:solidFill>
                <a:srgbClr val="FDFDFD"/>
              </a:solidFill>
              <a:latin typeface="Tex Gyre Termes Bold"/>
            </a:endParaRP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DFDFD"/>
                </a:solidFill>
                <a:latin typeface="Tex Gyre Termes"/>
              </a:rPr>
              <a:t>In the initial week, we discussed the concept and requirements of the project. We analyzed various graphics techniques and decided on the objects to include in our scene.</a:t>
            </a:r>
          </a:p>
          <a:p>
            <a:pPr algn="l">
              <a:lnSpc>
                <a:spcPts val="3639"/>
              </a:lnSpc>
            </a:pPr>
            <a:endParaRPr lang="en-US" sz="2599">
              <a:solidFill>
                <a:srgbClr val="FDFDFD"/>
              </a:solidFill>
              <a:latin typeface="Tex Gyre Termes"/>
            </a:endParaRP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FDFDFD"/>
                </a:solidFill>
                <a:latin typeface="Tex Gyre Termes Bold"/>
              </a:rPr>
              <a:t>Analyzing Visuals</a:t>
            </a:r>
          </a:p>
          <a:p>
            <a:pPr algn="l">
              <a:lnSpc>
                <a:spcPts val="3639"/>
              </a:lnSpc>
            </a:pPr>
            <a:endParaRPr lang="en-US" sz="2699">
              <a:solidFill>
                <a:srgbClr val="FDFDFD"/>
              </a:solidFill>
              <a:latin typeface="Tex Gyre Termes Bold"/>
            </a:endParaRP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DFDFD"/>
                </a:solidFill>
                <a:latin typeface="Tex Gyre Termes"/>
              </a:rPr>
              <a:t>They will closely examine reference images of ships, oceans, skies, and moonlit landscapes to inform the visual direction and aesthetic of the presentation.</a:t>
            </a:r>
          </a:p>
          <a:p>
            <a:pPr algn="l">
              <a:lnSpc>
                <a:spcPts val="3639"/>
              </a:lnSpc>
            </a:pPr>
            <a:endParaRPr lang="en-US" sz="2599">
              <a:solidFill>
                <a:srgbClr val="FDFDFD"/>
              </a:solidFill>
              <a:latin typeface="Tex Gyre Termes"/>
            </a:endParaRP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FDFDFD"/>
                </a:solidFill>
                <a:latin typeface="Tex Gyre Termes Bold"/>
              </a:rPr>
              <a:t>Brainstorming Ideas</a:t>
            </a:r>
          </a:p>
          <a:p>
            <a:pPr algn="l">
              <a:lnSpc>
                <a:spcPts val="3639"/>
              </a:lnSpc>
            </a:pPr>
            <a:endParaRPr lang="en-US" sz="2699">
              <a:solidFill>
                <a:srgbClr val="FDFDFD"/>
              </a:solidFill>
              <a:latin typeface="Tex Gyre Termes Bold"/>
            </a:endParaRPr>
          </a:p>
          <a:p>
            <a:pPr marL="561336" lvl="1" indent="-280668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DFDFD"/>
                </a:solidFill>
                <a:latin typeface="Tex Gyre Termes"/>
              </a:rPr>
              <a:t>Through collaborative ideation sessions,  we generated a wealth of creative concepts and narrative ideas to bring this evocative scene to life.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2204" y="7873712"/>
            <a:ext cx="6091289" cy="1203030"/>
          </a:xfrm>
          <a:custGeom>
            <a:avLst/>
            <a:gdLst/>
            <a:ahLst/>
            <a:cxnLst/>
            <a:rect l="l" t="t" r="r" b="b"/>
            <a:pathLst>
              <a:path w="6091289" h="1203030">
                <a:moveTo>
                  <a:pt x="0" y="0"/>
                </a:moveTo>
                <a:lnTo>
                  <a:pt x="6091289" y="0"/>
                </a:lnTo>
                <a:lnTo>
                  <a:pt x="6091289" y="1203029"/>
                </a:lnTo>
                <a:lnTo>
                  <a:pt x="0" y="12030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9076741"/>
            <a:ext cx="18288000" cy="1153755"/>
          </a:xfrm>
          <a:custGeom>
            <a:avLst/>
            <a:gdLst/>
            <a:ahLst/>
            <a:cxnLst/>
            <a:rect l="l" t="t" r="r" b="b"/>
            <a:pathLst>
              <a:path w="18288000" h="1153755">
                <a:moveTo>
                  <a:pt x="0" y="0"/>
                </a:moveTo>
                <a:lnTo>
                  <a:pt x="18288000" y="0"/>
                </a:lnTo>
                <a:lnTo>
                  <a:pt x="18288000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6527" b="-106527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32204" y="1803826"/>
            <a:ext cx="17688037" cy="6861278"/>
            <a:chOff x="0" y="0"/>
            <a:chExt cx="4513475" cy="1750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13475" cy="1750800"/>
            </a:xfrm>
            <a:custGeom>
              <a:avLst/>
              <a:gdLst/>
              <a:ahLst/>
              <a:cxnLst/>
              <a:rect l="l" t="t" r="r" b="b"/>
              <a:pathLst>
                <a:path w="4513475" h="1750800">
                  <a:moveTo>
                    <a:pt x="19258" y="0"/>
                  </a:moveTo>
                  <a:lnTo>
                    <a:pt x="4494216" y="0"/>
                  </a:lnTo>
                  <a:cubicBezTo>
                    <a:pt x="4504853" y="0"/>
                    <a:pt x="4513475" y="8622"/>
                    <a:pt x="4513475" y="19258"/>
                  </a:cubicBezTo>
                  <a:lnTo>
                    <a:pt x="4513475" y="1731541"/>
                  </a:lnTo>
                  <a:cubicBezTo>
                    <a:pt x="4513475" y="1736649"/>
                    <a:pt x="4511446" y="1741547"/>
                    <a:pt x="4507834" y="1745159"/>
                  </a:cubicBezTo>
                  <a:cubicBezTo>
                    <a:pt x="4504223" y="1748771"/>
                    <a:pt x="4499324" y="1750800"/>
                    <a:pt x="4494216" y="1750800"/>
                  </a:cubicBezTo>
                  <a:lnTo>
                    <a:pt x="19258" y="1750800"/>
                  </a:lnTo>
                  <a:cubicBezTo>
                    <a:pt x="14151" y="1750800"/>
                    <a:pt x="9252" y="1748771"/>
                    <a:pt x="5641" y="1745159"/>
                  </a:cubicBezTo>
                  <a:cubicBezTo>
                    <a:pt x="2029" y="1741547"/>
                    <a:pt x="0" y="1736649"/>
                    <a:pt x="0" y="1731541"/>
                  </a:cubicBezTo>
                  <a:lnTo>
                    <a:pt x="0" y="19258"/>
                  </a:lnTo>
                  <a:cubicBezTo>
                    <a:pt x="0" y="14151"/>
                    <a:pt x="2029" y="9252"/>
                    <a:pt x="5641" y="5641"/>
                  </a:cubicBezTo>
                  <a:cubicBezTo>
                    <a:pt x="9252" y="2029"/>
                    <a:pt x="14151" y="0"/>
                    <a:pt x="19258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513475" cy="178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93647" y="2346523"/>
            <a:ext cx="8382576" cy="4177397"/>
            <a:chOff x="0" y="0"/>
            <a:chExt cx="16291556" cy="811878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289724" cy="8118782"/>
            </a:xfrm>
            <a:custGeom>
              <a:avLst/>
              <a:gdLst/>
              <a:ahLst/>
              <a:cxnLst/>
              <a:rect l="l" t="t" r="r" b="b"/>
              <a:pathLst>
                <a:path w="16289724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39064" y="0"/>
                    <a:pt x="758770" y="0"/>
                  </a:cubicBezTo>
                  <a:lnTo>
                    <a:pt x="15530954" y="0"/>
                  </a:lnTo>
                  <a:cubicBezTo>
                    <a:pt x="15950659" y="0"/>
                    <a:pt x="16289724" y="300395"/>
                    <a:pt x="16289724" y="672235"/>
                  </a:cubicBezTo>
                  <a:lnTo>
                    <a:pt x="16289724" y="7444923"/>
                  </a:lnTo>
                  <a:cubicBezTo>
                    <a:pt x="16289724" y="7816763"/>
                    <a:pt x="15950659" y="8117159"/>
                    <a:pt x="15530954" y="8117159"/>
                  </a:cubicBezTo>
                  <a:lnTo>
                    <a:pt x="758770" y="8117159"/>
                  </a:lnTo>
                  <a:cubicBezTo>
                    <a:pt x="34089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3"/>
              <a:stretch>
                <a:fillRect t="-5898" b="-5898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9144000" y="2346523"/>
            <a:ext cx="8115300" cy="4177397"/>
            <a:chOff x="0" y="0"/>
            <a:chExt cx="15772105" cy="81187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770330" cy="8118782"/>
            </a:xfrm>
            <a:custGeom>
              <a:avLst/>
              <a:gdLst/>
              <a:ahLst/>
              <a:cxnLst/>
              <a:rect l="l" t="t" r="r" b="b"/>
              <a:pathLst>
                <a:path w="15770330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28253" y="0"/>
                    <a:pt x="734577" y="0"/>
                  </a:cubicBezTo>
                  <a:lnTo>
                    <a:pt x="15035755" y="0"/>
                  </a:lnTo>
                  <a:cubicBezTo>
                    <a:pt x="15442078" y="0"/>
                    <a:pt x="15770330" y="300395"/>
                    <a:pt x="15770330" y="672235"/>
                  </a:cubicBezTo>
                  <a:lnTo>
                    <a:pt x="15770330" y="7444923"/>
                  </a:lnTo>
                  <a:cubicBezTo>
                    <a:pt x="15770330" y="7816763"/>
                    <a:pt x="15442078" y="8117159"/>
                    <a:pt x="15035755" y="8117159"/>
                  </a:cubicBezTo>
                  <a:lnTo>
                    <a:pt x="734577" y="8117159"/>
                  </a:lnTo>
                  <a:cubicBezTo>
                    <a:pt x="33002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4"/>
              <a:stretch>
                <a:fillRect t="-17510" b="-17510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5349248" y="536362"/>
            <a:ext cx="7453950" cy="879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151"/>
              </a:lnSpc>
              <a:spcBef>
                <a:spcPct val="0"/>
              </a:spcBef>
            </a:pPr>
            <a:r>
              <a:rPr lang="en-US" sz="5108">
                <a:solidFill>
                  <a:srgbClr val="FDFDFD"/>
                </a:solidFill>
                <a:latin typeface="Tex Gyre Termes"/>
              </a:rPr>
              <a:t>Week 02: Ship Shape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6935210"/>
            <a:ext cx="16615762" cy="1005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6"/>
              </a:lnSpc>
              <a:spcBef>
                <a:spcPct val="0"/>
              </a:spcBef>
            </a:pPr>
            <a:r>
              <a:rPr lang="en-US" sz="2797" spc="-55">
                <a:solidFill>
                  <a:srgbClr val="051D40"/>
                </a:solidFill>
                <a:latin typeface="Poppins"/>
              </a:rPr>
              <a:t>During the second week, we focused on creating the ship object and ensuring its shape and design fit well within our scene.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2204" y="7873712"/>
            <a:ext cx="6091289" cy="1203030"/>
          </a:xfrm>
          <a:custGeom>
            <a:avLst/>
            <a:gdLst/>
            <a:ahLst/>
            <a:cxnLst/>
            <a:rect l="l" t="t" r="r" b="b"/>
            <a:pathLst>
              <a:path w="6091289" h="1203030">
                <a:moveTo>
                  <a:pt x="0" y="0"/>
                </a:moveTo>
                <a:lnTo>
                  <a:pt x="6091289" y="0"/>
                </a:lnTo>
                <a:lnTo>
                  <a:pt x="6091289" y="1203029"/>
                </a:lnTo>
                <a:lnTo>
                  <a:pt x="0" y="12030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9076741"/>
            <a:ext cx="18288000" cy="1153755"/>
          </a:xfrm>
          <a:custGeom>
            <a:avLst/>
            <a:gdLst/>
            <a:ahLst/>
            <a:cxnLst/>
            <a:rect l="l" t="t" r="r" b="b"/>
            <a:pathLst>
              <a:path w="18288000" h="1153755">
                <a:moveTo>
                  <a:pt x="0" y="0"/>
                </a:moveTo>
                <a:lnTo>
                  <a:pt x="18288000" y="0"/>
                </a:lnTo>
                <a:lnTo>
                  <a:pt x="18288000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6527" b="-106527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32204" y="1803826"/>
            <a:ext cx="17688037" cy="6861278"/>
            <a:chOff x="0" y="0"/>
            <a:chExt cx="4513475" cy="1750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13475" cy="1750800"/>
            </a:xfrm>
            <a:custGeom>
              <a:avLst/>
              <a:gdLst/>
              <a:ahLst/>
              <a:cxnLst/>
              <a:rect l="l" t="t" r="r" b="b"/>
              <a:pathLst>
                <a:path w="4513475" h="1750800">
                  <a:moveTo>
                    <a:pt x="19258" y="0"/>
                  </a:moveTo>
                  <a:lnTo>
                    <a:pt x="4494216" y="0"/>
                  </a:lnTo>
                  <a:cubicBezTo>
                    <a:pt x="4504853" y="0"/>
                    <a:pt x="4513475" y="8622"/>
                    <a:pt x="4513475" y="19258"/>
                  </a:cubicBezTo>
                  <a:lnTo>
                    <a:pt x="4513475" y="1731541"/>
                  </a:lnTo>
                  <a:cubicBezTo>
                    <a:pt x="4513475" y="1736649"/>
                    <a:pt x="4511446" y="1741547"/>
                    <a:pt x="4507834" y="1745159"/>
                  </a:cubicBezTo>
                  <a:cubicBezTo>
                    <a:pt x="4504223" y="1748771"/>
                    <a:pt x="4499324" y="1750800"/>
                    <a:pt x="4494216" y="1750800"/>
                  </a:cubicBezTo>
                  <a:lnTo>
                    <a:pt x="19258" y="1750800"/>
                  </a:lnTo>
                  <a:cubicBezTo>
                    <a:pt x="14151" y="1750800"/>
                    <a:pt x="9252" y="1748771"/>
                    <a:pt x="5641" y="1745159"/>
                  </a:cubicBezTo>
                  <a:cubicBezTo>
                    <a:pt x="2029" y="1741547"/>
                    <a:pt x="0" y="1736649"/>
                    <a:pt x="0" y="1731541"/>
                  </a:cubicBezTo>
                  <a:lnTo>
                    <a:pt x="0" y="19258"/>
                  </a:lnTo>
                  <a:cubicBezTo>
                    <a:pt x="0" y="14151"/>
                    <a:pt x="2029" y="9252"/>
                    <a:pt x="5641" y="5641"/>
                  </a:cubicBezTo>
                  <a:cubicBezTo>
                    <a:pt x="9252" y="2029"/>
                    <a:pt x="14151" y="0"/>
                    <a:pt x="19258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513475" cy="178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93647" y="2346523"/>
            <a:ext cx="8382576" cy="4177397"/>
            <a:chOff x="0" y="0"/>
            <a:chExt cx="16291556" cy="811878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289724" cy="8118782"/>
            </a:xfrm>
            <a:custGeom>
              <a:avLst/>
              <a:gdLst/>
              <a:ahLst/>
              <a:cxnLst/>
              <a:rect l="l" t="t" r="r" b="b"/>
              <a:pathLst>
                <a:path w="16289724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39064" y="0"/>
                    <a:pt x="758770" y="0"/>
                  </a:cubicBezTo>
                  <a:lnTo>
                    <a:pt x="15530954" y="0"/>
                  </a:lnTo>
                  <a:cubicBezTo>
                    <a:pt x="15950659" y="0"/>
                    <a:pt x="16289724" y="300395"/>
                    <a:pt x="16289724" y="672235"/>
                  </a:cubicBezTo>
                  <a:lnTo>
                    <a:pt x="16289724" y="7444923"/>
                  </a:lnTo>
                  <a:cubicBezTo>
                    <a:pt x="16289724" y="7816763"/>
                    <a:pt x="15950659" y="8117159"/>
                    <a:pt x="15530954" y="8117159"/>
                  </a:cubicBezTo>
                  <a:lnTo>
                    <a:pt x="758770" y="8117159"/>
                  </a:lnTo>
                  <a:cubicBezTo>
                    <a:pt x="34089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3"/>
              <a:stretch>
                <a:fillRect t="-5342" b="-5342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9144000" y="2346523"/>
            <a:ext cx="8115300" cy="4177397"/>
            <a:chOff x="0" y="0"/>
            <a:chExt cx="15772105" cy="81187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770330" cy="8118782"/>
            </a:xfrm>
            <a:custGeom>
              <a:avLst/>
              <a:gdLst/>
              <a:ahLst/>
              <a:cxnLst/>
              <a:rect l="l" t="t" r="r" b="b"/>
              <a:pathLst>
                <a:path w="15770330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28253" y="0"/>
                    <a:pt x="734577" y="0"/>
                  </a:cubicBezTo>
                  <a:lnTo>
                    <a:pt x="15035755" y="0"/>
                  </a:lnTo>
                  <a:cubicBezTo>
                    <a:pt x="15442078" y="0"/>
                    <a:pt x="15770330" y="300395"/>
                    <a:pt x="15770330" y="672235"/>
                  </a:cubicBezTo>
                  <a:lnTo>
                    <a:pt x="15770330" y="7444923"/>
                  </a:lnTo>
                  <a:cubicBezTo>
                    <a:pt x="15770330" y="7816763"/>
                    <a:pt x="15442078" y="8117159"/>
                    <a:pt x="15035755" y="8117159"/>
                  </a:cubicBezTo>
                  <a:lnTo>
                    <a:pt x="734577" y="8117159"/>
                  </a:lnTo>
                  <a:cubicBezTo>
                    <a:pt x="33002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4"/>
              <a:stretch>
                <a:fillRect l="-3108" r="-3108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5696701" y="414584"/>
            <a:ext cx="6894599" cy="1171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41"/>
              </a:lnSpc>
              <a:spcBef>
                <a:spcPct val="0"/>
              </a:spcBef>
            </a:pPr>
            <a:r>
              <a:rPr lang="en-US" sz="3387">
                <a:solidFill>
                  <a:srgbClr val="FDFDFD"/>
                </a:solidFill>
                <a:latin typeface="Tex Gyre Termes"/>
              </a:rPr>
              <a:t>Week 03: Ship Shape and Background Ocean Using C++ Code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6935210"/>
            <a:ext cx="16615762" cy="1500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797" spc="-55">
                <a:solidFill>
                  <a:srgbClr val="051D40"/>
                </a:solidFill>
                <a:latin typeface="Poppins"/>
              </a:rPr>
              <a:t>In the third week, we implemented the background ocean using C++ code. We incorporated realistic ocean patterns and adjusted the ship's position accordingly.</a:t>
            </a:r>
          </a:p>
          <a:p>
            <a:pPr marL="0" lvl="0" indent="0" algn="l">
              <a:lnSpc>
                <a:spcPts val="3916"/>
              </a:lnSpc>
              <a:spcBef>
                <a:spcPct val="0"/>
              </a:spcBef>
            </a:pPr>
            <a:endParaRPr lang="en-US" sz="2797" spc="-55">
              <a:solidFill>
                <a:srgbClr val="051D40"/>
              </a:solidFill>
              <a:latin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2204" y="7873712"/>
            <a:ext cx="6091289" cy="1203030"/>
          </a:xfrm>
          <a:custGeom>
            <a:avLst/>
            <a:gdLst/>
            <a:ahLst/>
            <a:cxnLst/>
            <a:rect l="l" t="t" r="r" b="b"/>
            <a:pathLst>
              <a:path w="6091289" h="1203030">
                <a:moveTo>
                  <a:pt x="0" y="0"/>
                </a:moveTo>
                <a:lnTo>
                  <a:pt x="6091289" y="0"/>
                </a:lnTo>
                <a:lnTo>
                  <a:pt x="6091289" y="1203029"/>
                </a:lnTo>
                <a:lnTo>
                  <a:pt x="0" y="12030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9076741"/>
            <a:ext cx="18288000" cy="1153755"/>
          </a:xfrm>
          <a:custGeom>
            <a:avLst/>
            <a:gdLst/>
            <a:ahLst/>
            <a:cxnLst/>
            <a:rect l="l" t="t" r="r" b="b"/>
            <a:pathLst>
              <a:path w="18288000" h="1153755">
                <a:moveTo>
                  <a:pt x="0" y="0"/>
                </a:moveTo>
                <a:lnTo>
                  <a:pt x="18288000" y="0"/>
                </a:lnTo>
                <a:lnTo>
                  <a:pt x="18288000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6527" b="-106527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32204" y="1803826"/>
            <a:ext cx="17688037" cy="6861278"/>
            <a:chOff x="0" y="0"/>
            <a:chExt cx="4513475" cy="1750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13475" cy="1750800"/>
            </a:xfrm>
            <a:custGeom>
              <a:avLst/>
              <a:gdLst/>
              <a:ahLst/>
              <a:cxnLst/>
              <a:rect l="l" t="t" r="r" b="b"/>
              <a:pathLst>
                <a:path w="4513475" h="1750800">
                  <a:moveTo>
                    <a:pt x="19258" y="0"/>
                  </a:moveTo>
                  <a:lnTo>
                    <a:pt x="4494216" y="0"/>
                  </a:lnTo>
                  <a:cubicBezTo>
                    <a:pt x="4504853" y="0"/>
                    <a:pt x="4513475" y="8622"/>
                    <a:pt x="4513475" y="19258"/>
                  </a:cubicBezTo>
                  <a:lnTo>
                    <a:pt x="4513475" y="1731541"/>
                  </a:lnTo>
                  <a:cubicBezTo>
                    <a:pt x="4513475" y="1736649"/>
                    <a:pt x="4511446" y="1741547"/>
                    <a:pt x="4507834" y="1745159"/>
                  </a:cubicBezTo>
                  <a:cubicBezTo>
                    <a:pt x="4504223" y="1748771"/>
                    <a:pt x="4499324" y="1750800"/>
                    <a:pt x="4494216" y="1750800"/>
                  </a:cubicBezTo>
                  <a:lnTo>
                    <a:pt x="19258" y="1750800"/>
                  </a:lnTo>
                  <a:cubicBezTo>
                    <a:pt x="14151" y="1750800"/>
                    <a:pt x="9252" y="1748771"/>
                    <a:pt x="5641" y="1745159"/>
                  </a:cubicBezTo>
                  <a:cubicBezTo>
                    <a:pt x="2029" y="1741547"/>
                    <a:pt x="0" y="1736649"/>
                    <a:pt x="0" y="1731541"/>
                  </a:cubicBezTo>
                  <a:lnTo>
                    <a:pt x="0" y="19258"/>
                  </a:lnTo>
                  <a:cubicBezTo>
                    <a:pt x="0" y="14151"/>
                    <a:pt x="2029" y="9252"/>
                    <a:pt x="5641" y="5641"/>
                  </a:cubicBezTo>
                  <a:cubicBezTo>
                    <a:pt x="9252" y="2029"/>
                    <a:pt x="14151" y="0"/>
                    <a:pt x="19258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513475" cy="178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93647" y="2346523"/>
            <a:ext cx="8382576" cy="4177397"/>
            <a:chOff x="0" y="0"/>
            <a:chExt cx="16291556" cy="811878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289724" cy="8118782"/>
            </a:xfrm>
            <a:custGeom>
              <a:avLst/>
              <a:gdLst/>
              <a:ahLst/>
              <a:cxnLst/>
              <a:rect l="l" t="t" r="r" b="b"/>
              <a:pathLst>
                <a:path w="16289724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39064" y="0"/>
                    <a:pt x="758770" y="0"/>
                  </a:cubicBezTo>
                  <a:lnTo>
                    <a:pt x="15530954" y="0"/>
                  </a:lnTo>
                  <a:cubicBezTo>
                    <a:pt x="15950659" y="0"/>
                    <a:pt x="16289724" y="300395"/>
                    <a:pt x="16289724" y="672235"/>
                  </a:cubicBezTo>
                  <a:lnTo>
                    <a:pt x="16289724" y="7444923"/>
                  </a:lnTo>
                  <a:cubicBezTo>
                    <a:pt x="16289724" y="7816763"/>
                    <a:pt x="15950659" y="8117159"/>
                    <a:pt x="15530954" y="8117159"/>
                  </a:cubicBezTo>
                  <a:lnTo>
                    <a:pt x="758770" y="8117159"/>
                  </a:lnTo>
                  <a:cubicBezTo>
                    <a:pt x="34089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3"/>
              <a:stretch>
                <a:fillRect t="-11499" b="-11499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9144000" y="2346523"/>
            <a:ext cx="8115300" cy="4177397"/>
            <a:chOff x="0" y="0"/>
            <a:chExt cx="15772105" cy="81187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770330" cy="8118782"/>
            </a:xfrm>
            <a:custGeom>
              <a:avLst/>
              <a:gdLst/>
              <a:ahLst/>
              <a:cxnLst/>
              <a:rect l="l" t="t" r="r" b="b"/>
              <a:pathLst>
                <a:path w="15770330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28253" y="0"/>
                    <a:pt x="734577" y="0"/>
                  </a:cubicBezTo>
                  <a:lnTo>
                    <a:pt x="15035755" y="0"/>
                  </a:lnTo>
                  <a:cubicBezTo>
                    <a:pt x="15442078" y="0"/>
                    <a:pt x="15770330" y="300395"/>
                    <a:pt x="15770330" y="672235"/>
                  </a:cubicBezTo>
                  <a:lnTo>
                    <a:pt x="15770330" y="7444923"/>
                  </a:lnTo>
                  <a:cubicBezTo>
                    <a:pt x="15770330" y="7816763"/>
                    <a:pt x="15442078" y="8117159"/>
                    <a:pt x="15035755" y="8117159"/>
                  </a:cubicBezTo>
                  <a:lnTo>
                    <a:pt x="734577" y="8117159"/>
                  </a:lnTo>
                  <a:cubicBezTo>
                    <a:pt x="33002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4"/>
              <a:stretch>
                <a:fillRect l="-16672" r="-16672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5941364" y="549371"/>
            <a:ext cx="6269717" cy="844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81"/>
              </a:lnSpc>
              <a:spcBef>
                <a:spcPct val="0"/>
              </a:spcBef>
            </a:pPr>
            <a:r>
              <a:rPr lang="en-US" sz="4986">
                <a:solidFill>
                  <a:srgbClr val="FDFDFD"/>
                </a:solidFill>
                <a:latin typeface="Tex Gyre Termes"/>
              </a:rPr>
              <a:t>Week 04: Mountains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6935210"/>
            <a:ext cx="16615762" cy="1005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6"/>
              </a:lnSpc>
              <a:spcBef>
                <a:spcPct val="0"/>
              </a:spcBef>
            </a:pPr>
            <a:r>
              <a:rPr lang="en-US" sz="2797" spc="-55">
                <a:solidFill>
                  <a:srgbClr val="051D40"/>
                </a:solidFill>
                <a:latin typeface="Poppins"/>
              </a:rPr>
              <a:t>Week four was dedicated to creating the mountain landscape. We experimented with different mountain shapes and textures to achieve a visually appealing backdrop.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2204" y="7873712"/>
            <a:ext cx="6091289" cy="1203030"/>
          </a:xfrm>
          <a:custGeom>
            <a:avLst/>
            <a:gdLst/>
            <a:ahLst/>
            <a:cxnLst/>
            <a:rect l="l" t="t" r="r" b="b"/>
            <a:pathLst>
              <a:path w="6091289" h="1203030">
                <a:moveTo>
                  <a:pt x="0" y="0"/>
                </a:moveTo>
                <a:lnTo>
                  <a:pt x="6091289" y="0"/>
                </a:lnTo>
                <a:lnTo>
                  <a:pt x="6091289" y="1203029"/>
                </a:lnTo>
                <a:lnTo>
                  <a:pt x="0" y="12030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9076741"/>
            <a:ext cx="18288000" cy="1153755"/>
          </a:xfrm>
          <a:custGeom>
            <a:avLst/>
            <a:gdLst/>
            <a:ahLst/>
            <a:cxnLst/>
            <a:rect l="l" t="t" r="r" b="b"/>
            <a:pathLst>
              <a:path w="18288000" h="1153755">
                <a:moveTo>
                  <a:pt x="0" y="0"/>
                </a:moveTo>
                <a:lnTo>
                  <a:pt x="18288000" y="0"/>
                </a:lnTo>
                <a:lnTo>
                  <a:pt x="18288000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6527" b="-106527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32204" y="1803826"/>
            <a:ext cx="17688037" cy="6861278"/>
            <a:chOff x="0" y="0"/>
            <a:chExt cx="4513475" cy="1750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13475" cy="1750800"/>
            </a:xfrm>
            <a:custGeom>
              <a:avLst/>
              <a:gdLst/>
              <a:ahLst/>
              <a:cxnLst/>
              <a:rect l="l" t="t" r="r" b="b"/>
              <a:pathLst>
                <a:path w="4513475" h="1750800">
                  <a:moveTo>
                    <a:pt x="19258" y="0"/>
                  </a:moveTo>
                  <a:lnTo>
                    <a:pt x="4494216" y="0"/>
                  </a:lnTo>
                  <a:cubicBezTo>
                    <a:pt x="4504853" y="0"/>
                    <a:pt x="4513475" y="8622"/>
                    <a:pt x="4513475" y="19258"/>
                  </a:cubicBezTo>
                  <a:lnTo>
                    <a:pt x="4513475" y="1731541"/>
                  </a:lnTo>
                  <a:cubicBezTo>
                    <a:pt x="4513475" y="1736649"/>
                    <a:pt x="4511446" y="1741547"/>
                    <a:pt x="4507834" y="1745159"/>
                  </a:cubicBezTo>
                  <a:cubicBezTo>
                    <a:pt x="4504223" y="1748771"/>
                    <a:pt x="4499324" y="1750800"/>
                    <a:pt x="4494216" y="1750800"/>
                  </a:cubicBezTo>
                  <a:lnTo>
                    <a:pt x="19258" y="1750800"/>
                  </a:lnTo>
                  <a:cubicBezTo>
                    <a:pt x="14151" y="1750800"/>
                    <a:pt x="9252" y="1748771"/>
                    <a:pt x="5641" y="1745159"/>
                  </a:cubicBezTo>
                  <a:cubicBezTo>
                    <a:pt x="2029" y="1741547"/>
                    <a:pt x="0" y="1736649"/>
                    <a:pt x="0" y="1731541"/>
                  </a:cubicBezTo>
                  <a:lnTo>
                    <a:pt x="0" y="19258"/>
                  </a:lnTo>
                  <a:cubicBezTo>
                    <a:pt x="0" y="14151"/>
                    <a:pt x="2029" y="9252"/>
                    <a:pt x="5641" y="5641"/>
                  </a:cubicBezTo>
                  <a:cubicBezTo>
                    <a:pt x="9252" y="2029"/>
                    <a:pt x="14151" y="0"/>
                    <a:pt x="19258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513475" cy="178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93647" y="2346523"/>
            <a:ext cx="8382576" cy="4177397"/>
            <a:chOff x="0" y="0"/>
            <a:chExt cx="16291556" cy="811878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289724" cy="8118782"/>
            </a:xfrm>
            <a:custGeom>
              <a:avLst/>
              <a:gdLst/>
              <a:ahLst/>
              <a:cxnLst/>
              <a:rect l="l" t="t" r="r" b="b"/>
              <a:pathLst>
                <a:path w="16289724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39064" y="0"/>
                    <a:pt x="758770" y="0"/>
                  </a:cubicBezTo>
                  <a:lnTo>
                    <a:pt x="15530954" y="0"/>
                  </a:lnTo>
                  <a:cubicBezTo>
                    <a:pt x="15950659" y="0"/>
                    <a:pt x="16289724" y="300395"/>
                    <a:pt x="16289724" y="672235"/>
                  </a:cubicBezTo>
                  <a:lnTo>
                    <a:pt x="16289724" y="7444923"/>
                  </a:lnTo>
                  <a:cubicBezTo>
                    <a:pt x="16289724" y="7816763"/>
                    <a:pt x="15950659" y="8117159"/>
                    <a:pt x="15530954" y="8117159"/>
                  </a:cubicBezTo>
                  <a:lnTo>
                    <a:pt x="758770" y="8117159"/>
                  </a:lnTo>
                  <a:cubicBezTo>
                    <a:pt x="34089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3"/>
              <a:stretch>
                <a:fillRect l="-2017" r="-2017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9144000" y="2346523"/>
            <a:ext cx="8115300" cy="4177397"/>
            <a:chOff x="0" y="0"/>
            <a:chExt cx="15772105" cy="811878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770330" cy="8118782"/>
            </a:xfrm>
            <a:custGeom>
              <a:avLst/>
              <a:gdLst/>
              <a:ahLst/>
              <a:cxnLst/>
              <a:rect l="l" t="t" r="r" b="b"/>
              <a:pathLst>
                <a:path w="15770330" h="8118782">
                  <a:moveTo>
                    <a:pt x="0" y="7446547"/>
                  </a:moveTo>
                  <a:lnTo>
                    <a:pt x="0" y="672235"/>
                  </a:lnTo>
                  <a:cubicBezTo>
                    <a:pt x="0" y="300395"/>
                    <a:pt x="328253" y="0"/>
                    <a:pt x="734577" y="0"/>
                  </a:cubicBezTo>
                  <a:lnTo>
                    <a:pt x="15035755" y="0"/>
                  </a:lnTo>
                  <a:cubicBezTo>
                    <a:pt x="15442078" y="0"/>
                    <a:pt x="15770330" y="300395"/>
                    <a:pt x="15770330" y="672235"/>
                  </a:cubicBezTo>
                  <a:lnTo>
                    <a:pt x="15770330" y="7444923"/>
                  </a:lnTo>
                  <a:cubicBezTo>
                    <a:pt x="15770330" y="7816763"/>
                    <a:pt x="15442078" y="8117159"/>
                    <a:pt x="15035755" y="8117159"/>
                  </a:cubicBezTo>
                  <a:lnTo>
                    <a:pt x="734577" y="8117159"/>
                  </a:lnTo>
                  <a:cubicBezTo>
                    <a:pt x="330027" y="8118782"/>
                    <a:pt x="0" y="7818387"/>
                    <a:pt x="0" y="7446547"/>
                  </a:cubicBezTo>
                  <a:close/>
                </a:path>
              </a:pathLst>
            </a:custGeom>
            <a:blipFill>
              <a:blip r:embed="rId4"/>
              <a:stretch>
                <a:fillRect t="-8320" b="-8320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4682237" y="463646"/>
            <a:ext cx="8923526" cy="844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81"/>
              </a:lnSpc>
              <a:spcBef>
                <a:spcPct val="0"/>
              </a:spcBef>
            </a:pPr>
            <a:r>
              <a:rPr lang="en-US" sz="4986">
                <a:solidFill>
                  <a:srgbClr val="FDFDFD"/>
                </a:solidFill>
                <a:latin typeface="Tex Gyre Termes"/>
              </a:rPr>
              <a:t>Week 05: Added Moon and Stars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6935210"/>
            <a:ext cx="16615762" cy="1500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797" spc="-55">
                <a:solidFill>
                  <a:srgbClr val="051D40"/>
                </a:solidFill>
                <a:latin typeface="Poppins"/>
              </a:rPr>
              <a:t>During the fifth week, we introduced the moon and stars to our scene. We implemented dynamic lighting effects to simulate the moon's glow and scattered stars across the sky.</a:t>
            </a:r>
          </a:p>
          <a:p>
            <a:pPr marL="0" lvl="0" indent="0" algn="l">
              <a:lnSpc>
                <a:spcPts val="3916"/>
              </a:lnSpc>
              <a:spcBef>
                <a:spcPct val="0"/>
              </a:spcBef>
            </a:pPr>
            <a:endParaRPr lang="en-US" sz="2797" spc="-55">
              <a:solidFill>
                <a:srgbClr val="051D40"/>
              </a:solidFill>
              <a:latin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548</Words>
  <Application>Microsoft Office PowerPoint</Application>
  <PresentationFormat>Custom</PresentationFormat>
  <Paragraphs>68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Poppins</vt:lpstr>
      <vt:lpstr>Arial</vt:lpstr>
      <vt:lpstr>Tex Gyre Termes</vt:lpstr>
      <vt:lpstr>Calibri</vt:lpstr>
      <vt:lpstr>Tex Gyre Termes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SHIP IN A MOONLIGHT NIGHT</dc:title>
  <cp:lastModifiedBy>USER</cp:lastModifiedBy>
  <cp:revision>3</cp:revision>
  <dcterms:created xsi:type="dcterms:W3CDTF">2006-08-16T00:00:00Z</dcterms:created>
  <dcterms:modified xsi:type="dcterms:W3CDTF">2024-05-05T16:14:20Z</dcterms:modified>
  <dc:identifier>DAGED-r8Xns</dc:identifier>
</cp:coreProperties>
</file>

<file path=docProps/thumbnail.jpeg>
</file>